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345" r:id="rId2"/>
    <p:sldId id="257" r:id="rId3"/>
    <p:sldId id="324" r:id="rId4"/>
    <p:sldId id="326" r:id="rId5"/>
    <p:sldId id="258" r:id="rId6"/>
    <p:sldId id="275" r:id="rId7"/>
    <p:sldId id="349" r:id="rId8"/>
    <p:sldId id="327" r:id="rId9"/>
    <p:sldId id="276" r:id="rId10"/>
    <p:sldId id="260" r:id="rId11"/>
    <p:sldId id="328" r:id="rId12"/>
    <p:sldId id="350" r:id="rId13"/>
    <p:sldId id="261" r:id="rId14"/>
    <p:sldId id="298" r:id="rId15"/>
    <p:sldId id="303" r:id="rId16"/>
    <p:sldId id="299" r:id="rId17"/>
    <p:sldId id="351" r:id="rId18"/>
    <p:sldId id="305" r:id="rId19"/>
    <p:sldId id="306" r:id="rId20"/>
    <p:sldId id="343" r:id="rId21"/>
    <p:sldId id="304" r:id="rId22"/>
    <p:sldId id="352" r:id="rId23"/>
    <p:sldId id="300" r:id="rId24"/>
    <p:sldId id="353" r:id="rId25"/>
    <p:sldId id="329" r:id="rId26"/>
    <p:sldId id="330" r:id="rId27"/>
    <p:sldId id="331" r:id="rId28"/>
    <p:sldId id="308" r:id="rId29"/>
    <p:sldId id="307" r:id="rId30"/>
    <p:sldId id="310" r:id="rId31"/>
    <p:sldId id="354" r:id="rId32"/>
    <p:sldId id="362" r:id="rId33"/>
    <p:sldId id="361" r:id="rId34"/>
    <p:sldId id="332" r:id="rId35"/>
    <p:sldId id="333" r:id="rId36"/>
    <p:sldId id="335" r:id="rId37"/>
    <p:sldId id="334" r:id="rId38"/>
    <p:sldId id="311" r:id="rId39"/>
    <p:sldId id="313" r:id="rId40"/>
    <p:sldId id="314" r:id="rId41"/>
    <p:sldId id="347" r:id="rId42"/>
    <p:sldId id="355" r:id="rId43"/>
    <p:sldId id="315" r:id="rId44"/>
    <p:sldId id="316" r:id="rId45"/>
    <p:sldId id="317" r:id="rId46"/>
    <p:sldId id="336" r:id="rId47"/>
    <p:sldId id="337" r:id="rId48"/>
    <p:sldId id="318" r:id="rId49"/>
    <p:sldId id="339" r:id="rId50"/>
    <p:sldId id="340" r:id="rId51"/>
    <p:sldId id="338" r:id="rId52"/>
    <p:sldId id="341" r:id="rId53"/>
    <p:sldId id="319" r:id="rId54"/>
    <p:sldId id="320" r:id="rId55"/>
    <p:sldId id="321" r:id="rId56"/>
    <p:sldId id="322" r:id="rId57"/>
    <p:sldId id="356" r:id="rId58"/>
    <p:sldId id="357" r:id="rId59"/>
    <p:sldId id="358" r:id="rId60"/>
    <p:sldId id="359" r:id="rId61"/>
    <p:sldId id="360" r:id="rId62"/>
    <p:sldId id="348" r:id="rId63"/>
    <p:sldId id="323" r:id="rId64"/>
    <p:sldId id="342" r:id="rId65"/>
    <p:sldId id="346" r:id="rId6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CFAA"/>
    <a:srgbClr val="FAB882"/>
    <a:srgbClr val="F89F56"/>
    <a:srgbClr val="BC6D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85476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D955-06D3-4B4D-97E5-A01036B305B9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B25C-2935-4C6C-8EED-8220C402D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27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87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* </a:t>
            </a:r>
            <a:r>
              <a:rPr lang="fa-IR" dirty="0" smtClean="0">
                <a:solidFill>
                  <a:srgbClr val="C00000"/>
                </a:solidFill>
              </a:rPr>
              <a:t>چه کسانی بیشتر مرتکب کودک آزاری جسمی می شوند؟ 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75% موارد والدین بخصوص مادر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15%</a:t>
            </a:r>
            <a:r>
              <a:rPr lang="fa-IR" baseline="0" dirty="0" smtClean="0"/>
              <a:t> سایر بستگان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 10% مراقبین کودک مثل پرستار کودک </a:t>
            </a:r>
          </a:p>
          <a:p>
            <a:pPr algn="r" rtl="1">
              <a:buFont typeface="Arial" pitchFamily="34" charset="0"/>
              <a:buNone/>
            </a:pPr>
            <a:endParaRPr lang="fa-IR" baseline="0" dirty="0" smtClean="0"/>
          </a:p>
          <a:p>
            <a:pPr algn="r" rtl="1"/>
            <a:r>
              <a:rPr lang="fa-IR" baseline="0" dirty="0" smtClean="0"/>
              <a:t>*ریسک فاکتورهای کودک آزاری: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معمولاً این والدین خود در کودکی مورد کودک آزاری قرار گرفته اند و این الگوی رفتاری را آموخته اند.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سابقه بیماری روانی یا جسمی در والدین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اعتیاد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ناتوانی در نگهداری و مراقبت از کودک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تک یرپرستی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بارداری ناخواسته </a:t>
            </a:r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*چه کودکانی بیشتر در معرض کودک آزاری جسمی هستند؟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نارس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عقب مانده ذهنی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معلول جسمی</a:t>
            </a:r>
            <a:r>
              <a:rPr lang="en-US" baseline="0" dirty="0" smtClean="0"/>
              <a:t>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پرتحرک و بیش فعال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زیاد گریه می کنند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بهانه گیر و لجباز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نامشروع و ناخواسته </a:t>
            </a:r>
          </a:p>
          <a:p>
            <a:pPr algn="r" rtl="1">
              <a:buFont typeface="Arial" charset="0"/>
              <a:buChar char="•"/>
            </a:pPr>
            <a:r>
              <a:rPr lang="fa-IR" baseline="0" dirty="0" smtClean="0"/>
              <a:t>کودکان با جنسیت غیر دلخواه خانواده </a:t>
            </a:r>
          </a:p>
          <a:p>
            <a:pPr algn="r" rtl="1">
              <a:buFont typeface="Arial" charset="0"/>
              <a:buNone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*ویژگی های خانواده که احتمال کودک آزاری را بالا می برد: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وضعیت اجتماعی و اقتصادی پایین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خانواده های شلوغ و پر جمعیت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بروز استرس حاد در خانواده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وجود سابقه خشونت و کودک آزاری در اعضای خانواده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منزوی بودن خانوده در اجتماع </a:t>
            </a:r>
          </a:p>
          <a:p>
            <a:pPr algn="r" rtl="1">
              <a:buFont typeface="Arial" charset="0"/>
              <a:buNone/>
            </a:pPr>
            <a:endParaRPr lang="fa-IR" baseline="0" dirty="0" smtClean="0"/>
          </a:p>
          <a:p>
            <a:pPr algn="r" rtl="1">
              <a:buFont typeface="Arial" charset="0"/>
              <a:buNone/>
            </a:pPr>
            <a:r>
              <a:rPr lang="fa-IR" baseline="0" dirty="0" smtClean="0"/>
              <a:t>*وجود چه ویژگی هایی در اجتماع و جامعه کودک آزاری جسمی را بیشتر می کند؟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عدم وجود قوانین مراقبت از کودک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وجود خشونت های سازمان یافته مانند جنگ، جرم، جنایت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مقبولیت خشونت در جامعه و ارائه آن در وسایل ارتباط جمعی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کاهش یافتن ارزش کودکان </a:t>
            </a:r>
          </a:p>
          <a:p>
            <a:pPr algn="r" rtl="1">
              <a:buFont typeface="Arial" pitchFamily="34" charset="0"/>
              <a:buChar char="•"/>
            </a:pPr>
            <a:r>
              <a:rPr lang="fa-IR" baseline="0" dirty="0" smtClean="0"/>
              <a:t>نابرابری های اجتماعی </a:t>
            </a:r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  <a:p>
            <a:pPr algn="r" rtl="1">
              <a:buFont typeface="Arial" charset="0"/>
              <a:buChar char="•"/>
            </a:pPr>
            <a:endParaRPr lang="fa-I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1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25C-2935-4C6C-8EED-8220C402DE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2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D34-A230-496A-98C0-016D096471E9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1EE0-D829-4CC7-965B-6772F449EEE9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A9C3-89B9-42B1-B826-801673C37C72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53CF-A320-4DF0-A479-410F752A7FE4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68CB-0A4F-46D3-B934-EE67EC41B5EF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C316-FAAD-4A72-B8D0-50D650A1C701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E62B-0666-43E3-9213-7EEFEB8E7390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5AC1-908A-4533-BEE6-D2C13E549228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F0A1-59A5-4F14-9D1B-4D240F3CCE08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DD6-408E-4A59-87BB-5398384840A1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61C-6992-44D3-B16B-98C49CE88C32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ECF8-E9E6-4A53-A50D-2654D8C6A10B}" type="datetime8">
              <a:rPr lang="fa-IR" smtClean="0"/>
              <a:pPr/>
              <a:t>14/دسامبر/21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BC58-C6E1-46A1-A28E-4ED601E9070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film%20accidence/&#1587;&#1575;&#1610;&#1585;%20&#1570;&#1587;&#1610;&#1576;&#8204;&#1607;&#1575;/&#1578;&#1607;%20&#1587;&#1610;&#1711;&#1575;&#1585;.DAT" TargetMode="External"/><Relationship Id="rId3" Type="http://schemas.openxmlformats.org/officeDocument/2006/relationships/hyperlink" Target="film%20accidence/&#1587;&#1575;&#1610;&#1585;%20&#1570;&#1587;&#1610;&#1576;&#8204;&#1607;&#1575;/029-filmekhashen.mpg" TargetMode="External"/><Relationship Id="rId7" Type="http://schemas.openxmlformats.org/officeDocument/2006/relationships/hyperlink" Target="film%20accidence/&#1587;&#1575;&#1610;&#1585;%20&#1570;&#1587;&#1610;&#1576;&#8204;&#1607;&#1575;/&#1578;&#1606;&#1607;&#1575;%20&#1583;&#1585;%20&#1582;&#1575;&#1606;&#1607;.mpg" TargetMode="External"/><Relationship Id="rId2" Type="http://schemas.openxmlformats.org/officeDocument/2006/relationships/hyperlink" Target="film%20accidence/&#1587;&#1575;&#1610;&#1585;%20&#1570;&#1587;&#1610;&#1576;&#8204;&#1607;&#1575;/025-eynak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m%20accidence/&#1587;&#1575;&#1610;&#1585;%20&#1570;&#1587;&#1610;&#1576;&#8204;&#1607;&#1575;/&#1576;&#1575;&#1586;&#1610;%20&#1576;&#1575;%20&#1581;&#1610;&#1608;&#1575;&#1606;&#1575;&#1578;.mpg" TargetMode="External"/><Relationship Id="rId5" Type="http://schemas.openxmlformats.org/officeDocument/2006/relationships/hyperlink" Target="film%20accidence/&#1587;&#1575;&#1610;&#1585;%20&#1570;&#1587;&#1610;&#1576;&#8204;&#1607;&#1575;/&#1575;&#1601;&#1578;&#1575;&#1583;&#1606;%20&#1608;&#1587;&#1575;&#1610;&#1604;%20&#1585;&#1608;&#1610;%20&#1603;&#1608;&#1583;&#1603;.mpg" TargetMode="External"/><Relationship Id="rId4" Type="http://schemas.openxmlformats.org/officeDocument/2006/relationships/hyperlink" Target="film%20accidence/&#1587;&#1575;&#1610;&#1585;%20&#1570;&#1587;&#1610;&#1576;&#8204;&#1607;&#1575;/&#1570;&#1586;&#1575;&#1585;%20&#1581;&#1610;&#1608;&#1575;&#1606;&#1575;&#1578;.flv" TargetMode="External"/><Relationship Id="rId9" Type="http://schemas.openxmlformats.org/officeDocument/2006/relationships/hyperlink" Target="film%20accidence/&#1587;&#1575;&#1610;&#1585;%20&#1570;&#1587;&#1610;&#1576;&#8204;&#1607;&#1575;/&#1585;&#1576;&#1608;&#1583;&#1607;%20&#1588;&#1583;&#1606;%20&#1603;&#1608;&#1583;&#1603;&#1575;&#1606;.flv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ld morabi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3749546" cy="48243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013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0760" y="857232"/>
            <a:ext cx="2376265" cy="16199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1 dig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143512"/>
            <a:ext cx="7786742" cy="1462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 وجود جسم خارجي در گوش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كودك در اولين فرصت نزد پزشك برده شود  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خروج اجسام خارجي پيش از ايجاد واكنش التهابي (واکنش بدن نسبت به جسم خارجی تورم، التهاب و قرمزی است. التهاب باعث گیر کردن بیشتر جسم خارجی می شود)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 حتي اگر جسم خارجي به آساني قابل ديدن باشد و لبه‌اي هم براي گرفتن داشته  باشد هرگز نبايد شخصاً آن را خارج كرد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جسم خارجي به عمق بيني فرو رود در قسمت تنگ پشتي آن گير مي‌كند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هر جسم خارجي پس از ورود به بيني مي‌تواند جابجا شده و به حلق برود</a:t>
            </a:r>
          </a:p>
          <a:p>
            <a:pPr lv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كودك آن را مي‌بلعد </a:t>
            </a:r>
          </a:p>
          <a:p>
            <a:pPr lv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وارد راه تنفسي مي‌شود</a:t>
            </a:r>
          </a:p>
          <a:p>
            <a:pPr lvl="2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خفگی</a:t>
            </a:r>
          </a:p>
          <a:p>
            <a:pPr lvl="2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مسدود شدن راه تنفسی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 وجود جسم خارجي در بيني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معاينه مجددكودك</a:t>
            </a:r>
          </a:p>
          <a:p>
            <a:pPr lv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بررسی احتمال وجود اجسام خارجي ديگري که پيش از اين به داخل بيني يا گوش خود فرو كرده باشد</a:t>
            </a:r>
          </a:p>
          <a:p>
            <a:pPr lvl="1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بررسی و درمان  آسيب‌هاي احتمالي ناشي از جسم خارجي</a:t>
            </a:r>
          </a:p>
          <a:p>
            <a:pPr lvl="2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عفونت </a:t>
            </a:r>
          </a:p>
          <a:p>
            <a:pPr lvl="2">
              <a:lnSpc>
                <a:spcPct val="200000"/>
              </a:lnSpc>
            </a:pPr>
            <a:r>
              <a:rPr lang="fa-IR" sz="2000" dirty="0" smtClean="0">
                <a:cs typeface="B Nazanin" pitchFamily="2" charset="-78"/>
              </a:rPr>
              <a:t>التهاب ناشي از جسم خارجي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پس از خارج كردن جسم خارجي چه بايد كرد؟ </a:t>
            </a:r>
            <a:endParaRPr lang="en-US" sz="2800" b="1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سوختگی پوشک بچه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166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تورم قرمزرنگ و دردناك در محل پوشک کودک</a:t>
            </a:r>
            <a:endParaRPr lang="en-US" sz="2800" dirty="0" smtClean="0">
              <a:cs typeface="B Nazanin" pitchFamily="2" charset="-78"/>
            </a:endParaRPr>
          </a:p>
        </p:txBody>
      </p:sp>
      <p:pic>
        <p:nvPicPr>
          <p:cNvPr id="4" name="Picture 3" descr="4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587226"/>
            <a:ext cx="3799894" cy="32258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سوختگي پوشك بچه چه بايد كرد؟ </a:t>
            </a: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پوشك كودك مرتب عوض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پوشك كثيف روي بدن كودك باقي نماند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پس از عوض كردن پوشك، كودك با آب ولرم شسته شود، با حوله نرم پاك شود و كرم بچه زده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مدتي در روز كودك بدون پوشك رها شود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صورتي كه كودك دچار سوختگي پوشك شد چه بايد كرد؟ </a:t>
            </a: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94461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محل سوختگی با آب ولرم شسته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پوست قسمت سوخته چرب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مدتي پوشك برای کودک استفاده نشود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از روغن بچه استفاده 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سوختگي پوشك پس از سه روز مراقبت خوب نشد و يا بدتر شد، به پزشك مراجعه شود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انگشتان کودک لای در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5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4704832" cy="407933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انگشتان کودک لای در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08912" cy="4857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ماهانه تعدادی کودک به دلیل قطع شدن  انگشتشان لای در یا کشو  به بیمارستان آورده می‌شوند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بیش از نیمی از آن ها زیر 5 سال هستند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بسياري از اين اتفاقات در منزل مي افتد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برخي هم از درهاي اتومبيل آسيب مي‌بينند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گاهي حادثه بحدي است  كه سرانگشت کودک  قطع مي شود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گير كردن انگشت چگونه اتفاق مي‌افتد؟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6571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dirty="0" smtClean="0">
                <a:cs typeface="B Nazanin" pitchFamily="2" charset="-78"/>
              </a:rPr>
              <a:t> انگشت بين در و چارچوب (نزديك دستگيره يا پشت لولاي آن) گير مي‌كند 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انگشت لاي كشوي در حال بسته شدن گير مي‌كند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وقتي کسی مي خواهد در را ببندد اطلاع ندارد انگشت کودک لاي در است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در حال جنگ و گريز با كودكان ديگر، براي اينكه او را بيرون كنند هلش مي‌دهند و خبر ندارند انگشت او لای در است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باد در را مي‌كوبد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برای مراقبت از  انگشت کودک چه بايد كرد؟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556792"/>
            <a:ext cx="6135500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400" dirty="0" smtClean="0">
                <a:cs typeface="B Nazanin" pitchFamily="2" charset="-78"/>
              </a:rPr>
              <a:t>استفاده از لوازم خاصي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چيزي در ناحیه قفل در يا بالاي آن چسبانده شود تا جلوي بسته شدن در را بگيرد (شب‌ها برداشته شود تا در بسته شود)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چيزي سمت لولاي در چسبانده شود (اين كار جلوي بسته شدن در را مي‌گيرد يا شكاف خالي بين در و لولا را پر مي‌كند)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تجهيزات خاصي برای ايمني درهاي ماشين وجود ندارد (قبل از بستن در ماشين اطمينان حاصل شود انگشت کودک لای در نیست)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مراقبت از كودكان خردسال در همه اوقات </a:t>
            </a:r>
          </a:p>
          <a:p>
            <a:pPr lvl="0"/>
            <a:endParaRPr lang="en-US" sz="2400" dirty="0">
              <a:cs typeface="B Nazanin" pitchFamily="2" charset="-78"/>
            </a:endParaRPr>
          </a:p>
        </p:txBody>
      </p:sp>
      <p:pic>
        <p:nvPicPr>
          <p:cNvPr id="5" name="Picture 4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1437533" cy="26432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سندرم تكان شديد كودك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2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00240"/>
            <a:ext cx="2928958" cy="38501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آسیب ديدن کودک با شیشه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2051" name="Picture 3" descr="C:\Documents and Settings\abolghasemi-n\Desktop\AX_كتاب_حوادث_والدين\AX حوادث ديگر\شيش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14818"/>
            <a:ext cx="2952328" cy="18402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2" name="Picture 4" descr="C:\Documents and Settings\abolghasemi-n\Desktop\AX_كتاب_حوادث_والدين\AX حوادث ديگر\شيشه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2376264" cy="23128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آسیب ديدن کودک با شیشه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168254" cy="465943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افزایش استفاده از شیشه در خانه، منجر به افزایش حوادث مرتبط با شیشه شده است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بسیاری از کودکان هنگام شکسته شدن لیوان‌ها و بطری‌ها مجروح می‌شوند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برای پیشگیری از آسیب ديدن کودک با شیشه چه باید کرد؟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5143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t"/>
            <a:r>
              <a:rPr lang="fa-IR" sz="2800" dirty="0" smtClean="0">
                <a:cs typeface="B Nazanin" pitchFamily="2" charset="-78"/>
              </a:rPr>
              <a:t>از شیشه‌هاي استاندارد (چند جداره، سخت و یا شیشه‌ای که آزمون ضربه را گذرانده است) در تمامی درب‌ها و پنجره‌ها، به خصوص در سطوح پایین، استفاده شود</a:t>
            </a: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شیشه‌های موجود با استفاده از غشاهای مقاوم در برابر شکست، ایمن‌تر شوند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مبلمان‌هایی که در آن‌ها شیشه بکار رفته است، تأییدیه  استاندارد داشته باشند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شیشه‌های شکسته به سرعت جارو و بطور ایمن دفع شوند</a:t>
            </a:r>
            <a:endParaRPr lang="en-US" sz="2800" dirty="0" smtClean="0">
              <a:cs typeface="B Nazanin" pitchFamily="2" charset="-78"/>
            </a:endParaRPr>
          </a:p>
          <a:p>
            <a:pPr lvl="0" fontAlgn="t"/>
            <a:r>
              <a:rPr lang="fa-IR" sz="2800" dirty="0" smtClean="0">
                <a:cs typeface="B Nazanin" pitchFamily="2" charset="-78"/>
              </a:rPr>
              <a:t>گلخانه و یا سردخانه با ویژگی‌های خاص ایمنی از نظر عايق‌بندي خریداری شوند یا با نرده از ساير نقاط منزل جدا شوند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 گزيدگي‌ها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5" name="Picture 4" descr="6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2286016" cy="21674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imagesCAMCI0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14752"/>
            <a:ext cx="2357454" cy="23682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سگ و گربه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0405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 سگ و گربه در بيشتر كشورهاي جهان منبع انتقال هاري هستند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خطر گازگرفتگي سگ به دليل آسيب عميق‌تر و قدرت بالاي فك حيوان زياد و احتمال انتقال عفونت نيز بيشتر 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انسان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0851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آسيب مشت بسته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بيمار معمولاً نوجواني است كه به عنوان شوخي دستش را داخل دهان دوستش فرو مي‌برد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باكتري‌هاي دهان از طريق گاز گرفتن، به عمق پوست كودك وارد مي‌شوند، وارد مفاصل دست می شوند، عفونت مفصلی ایجاد می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مارگزيدگي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مناطق روستايي كودكان اغلب در مزارع کار می کنند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طبيعت كنجكاوي می کنند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شاليكاران، كارگران مزارع و خانواده‌هاي آن‌ها در خطر مواجهه با مار بیشتری هستند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وزن كم بدن كودك موجب اثر بيشتر مارگزيدگي بر آن‌ها است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گزش توسط حشرات نيش‌دار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a-IR" sz="2400" dirty="0" smtClean="0">
                <a:cs typeface="B Nazanin" pitchFamily="2" charset="-78"/>
              </a:rPr>
              <a:t>نيش پشه شايع‌ترين عامل گزيده شدن كودكان در فصل تابستان است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تحريك پوست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قرمزي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خارش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 در بيشتر موارد محل گزش پشه بصورت جوشي قرمز رنگ است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گاهي محل گزش ورم می کند</a:t>
            </a:r>
          </a:p>
          <a:p>
            <a:pPr>
              <a:lnSpc>
                <a:spcPct val="160000"/>
              </a:lnSpc>
            </a:pPr>
            <a:r>
              <a:rPr lang="fa-IR" sz="2400" dirty="0" smtClean="0">
                <a:cs typeface="B Nazanin" pitchFamily="2" charset="-78"/>
              </a:rPr>
              <a:t>گزش زنبور </a:t>
            </a:r>
          </a:p>
          <a:p>
            <a:pPr lvl="1">
              <a:lnSpc>
                <a:spcPct val="160000"/>
              </a:lnSpc>
            </a:pPr>
            <a:r>
              <a:rPr lang="fa-IR" sz="2000" dirty="0" smtClean="0">
                <a:cs typeface="B Nazanin" pitchFamily="2" charset="-78"/>
              </a:rPr>
              <a:t>ممكن است موجب واكنش‌هاي شديد و حساسيتي شود </a:t>
            </a:r>
            <a:endParaRPr lang="en-US" sz="2000" dirty="0" smtClean="0">
              <a:cs typeface="B Nazanin" pitchFamily="2" charset="-78"/>
            </a:endParaRPr>
          </a:p>
          <a:p>
            <a:pPr>
              <a:lnSpc>
                <a:spcPct val="16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گزيدگي چه بايد كرد؟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78112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روش نگه داري صحيح حيوانات به كودكان آموزش داده شود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حيوانات را تحريك نکنند،  اذيت نكنند، دم حيوانات را نكشند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كليه حيوانات خانگي توسط دامپزشك معاينه شوند و واكسن‌دريافت كنند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هنگام ورود كودك تازه وارد به دقت از حيوانات خانگي مراقبت شود 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علف‌ها و چمن‌هاي هرز چيده شوند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پوشيدن كفش و لباس‌هاي حفاظتي از قبيل چكمه به ويژه در مناطق روستايي و در شب، خطر گزيدگي‌ها را كاهش </a:t>
            </a:r>
            <a:r>
              <a:rPr lang="fa-IR" sz="2800" dirty="0" err="1" smtClean="0">
                <a:cs typeface="B Nazanin" pitchFamily="2" charset="-78"/>
              </a:rPr>
              <a:t>مي‌دهد</a:t>
            </a:r>
            <a:r>
              <a:rPr lang="fa-IR" sz="2800" dirty="0" smtClean="0">
                <a:cs typeface="B Nazanin" pitchFamily="2" charset="-78"/>
              </a:rPr>
              <a:t>  </a:t>
            </a:r>
            <a:endParaRPr lang="en-US" sz="2800" dirty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استفاده از توری پنجره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ها و پشه بند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در صورتي كه كودك دچار  گزيدگي شد چه بايد كرد؟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08912" cy="444511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400" dirty="0" smtClean="0">
                <a:cs typeface="B Nazanin" pitchFamily="2" charset="-78"/>
              </a:rPr>
              <a:t>احتمال عفوني شدن تمام گزش‌ها وجود دارد</a:t>
            </a:r>
            <a:r>
              <a:rPr lang="fa-IR" sz="2400" b="1" dirty="0" smtClean="0">
                <a:cs typeface="B Nazanin" pitchFamily="2" charset="-78"/>
              </a:rPr>
              <a:t>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ناحيه گزش به خوبي با آب و صابون شسته شود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خونريزي با فشار آرام بر روي زخم بند بيايد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زخم بعد از تميز كردن از نظر علائم عفوني بررسي شود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در صورتي‌كه كودك دچار مارگزيدگي شد پادزهر مخصوصي براي مارگزيدگي وجود دارد </a:t>
            </a:r>
            <a:endParaRPr lang="en-US" sz="2400" dirty="0" smtClean="0">
              <a:cs typeface="B Nazanin" pitchFamily="2" charset="-78"/>
            </a:endParaRPr>
          </a:p>
          <a:p>
            <a:pPr lvl="0"/>
            <a:r>
              <a:rPr lang="fa-IR" sz="2400" dirty="0" smtClean="0">
                <a:cs typeface="B Nazanin" pitchFamily="2" charset="-78"/>
              </a:rPr>
              <a:t>در هر گزيدگي حتي اگر زخم عفوني نباشد بهتر است كودك نزد پزشك برده شود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وضعيت واكسيناسيون كزاز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احتمال عفوني شدن زخم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زمان‌هايي كه  سندرم تكان شديد كودك اتفاق مي‌افتد</a:t>
            </a: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53650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يك فرد بزرگتر با خشونت و عصبانيت با كودك رفتار كند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يك فرد بزرگسال براي لذت بردن، كودك را به هوا بالا اندازد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سر كودك ناگهان در حين تكان شديد به سمت جلو و عقب برود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چرخاندن كودك به اطراف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حمل كودك روي پشت يا شانه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سوار کردن کودک  روي اسب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كودك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آزاري (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>child abuse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 )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7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571612"/>
            <a:ext cx="3071834" cy="320836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 descr="غفلت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928934"/>
            <a:ext cx="1741739" cy="257024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غفلت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00504"/>
            <a:ext cx="1998743" cy="20076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 descr="iغفلت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929198"/>
            <a:ext cx="1629148" cy="179120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30</a:t>
            </a:fld>
            <a:endParaRPr lang="fa-IR"/>
          </a:p>
        </p:txBody>
      </p:sp>
      <p:pic>
        <p:nvPicPr>
          <p:cNvPr id="9" name="Content Placeholder 4" descr="child_afghanistan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2910" y="1714488"/>
            <a:ext cx="2143107" cy="2214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t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تعريف :كودك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آزاري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22909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رفتاري كه در آن كودك توسط اطرافيان مورد سوء استفاده‌هاي مختلف جسمي، جنسي، عاطفي و يا غفلت قرار مي‌گيرد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ايجاد آسيبي عمدي براي كودك است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 گونه رفتار عمدي كه موجب آسيب شود يا با احتمال آسيب همراه باشد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اپيدميولو‍‍‍ژي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حدود 20٪ از زنان و </a:t>
            </a:r>
            <a:r>
              <a:rPr lang="fa-IR" dirty="0" smtClean="0"/>
              <a:t>10-5 </a:t>
            </a:r>
            <a:r>
              <a:rPr lang="fa-IR" dirty="0" smtClean="0"/>
              <a:t>درصد مردان اظهار داشتند که از نظر جنسی </a:t>
            </a:r>
            <a:r>
              <a:rPr lang="fa-IR" dirty="0" smtClean="0"/>
              <a:t>در کودکان </a:t>
            </a:r>
            <a:r>
              <a:rPr lang="fa-IR" dirty="0" smtClean="0"/>
              <a:t>مورد آزار قرار </a:t>
            </a:r>
            <a:r>
              <a:rPr lang="fa-IR" dirty="0" smtClean="0"/>
              <a:t>گرفته اند.( يك زن از هر 5 زن و يك مرد از هر 13 مرد)-</a:t>
            </a:r>
            <a:r>
              <a:rPr lang="en-US" sz="2200" dirty="0" smtClean="0"/>
              <a:t>WHO2014</a:t>
            </a:r>
            <a:endParaRPr lang="fa-IR" sz="2200" dirty="0" smtClean="0"/>
          </a:p>
          <a:p>
            <a:r>
              <a:rPr lang="fa-IR" dirty="0" smtClean="0"/>
              <a:t>  </a:t>
            </a:r>
            <a:r>
              <a:rPr lang="fa-IR" dirty="0" smtClean="0"/>
              <a:t>25-50</a:t>
            </a:r>
            <a:r>
              <a:rPr lang="fa-IR" dirty="0" smtClean="0"/>
              <a:t>٪ از تمام کودکان اظهار داشتند که از لحاظ جسمی مورد آزار قرار گرفته. </a:t>
            </a:r>
            <a:endParaRPr lang="fa-IR" dirty="0" smtClean="0"/>
          </a:p>
          <a:p>
            <a:r>
              <a:rPr lang="fa-IR" dirty="0" smtClean="0"/>
              <a:t>عواقب </a:t>
            </a:r>
            <a:r>
              <a:rPr lang="fa-IR" dirty="0" smtClean="0"/>
              <a:t>مادام العمر از بدرفتاری کودک شامل اختلال سلامت جسمی و روانی، عملکرد ضعیف تری مدرسه، و مشکلات شغلی و </a:t>
            </a:r>
            <a:r>
              <a:rPr lang="fa-IR" dirty="0" smtClean="0"/>
              <a:t>ارتباطي </a:t>
            </a:r>
          </a:p>
          <a:p>
            <a:r>
              <a:rPr lang="fa-IR" dirty="0" smtClean="0"/>
              <a:t>بدرفتاری </a:t>
            </a:r>
            <a:r>
              <a:rPr lang="fa-IR" dirty="0" smtClean="0"/>
              <a:t>کودک می تواند به کاهش توسعه اقتصادی و اجتماعی یک کشور کمک می کند.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Child maltreatment, sometimes referred to as child abuse and neglect, includes all forms of physical and emotional ill-treatment, sexual abuse, neglect, and exploitation that results in actual or potential harm to the child’s health, development or dignity. Within this broad definition, five subtypes can be distinguished – physical abuse; </a:t>
            </a:r>
            <a:r>
              <a:rPr lang="en-US" u="sng" dirty="0" smtClean="0">
                <a:solidFill>
                  <a:srgbClr val="FF0000"/>
                </a:solidFill>
              </a:rPr>
              <a:t>sexual abuse</a:t>
            </a:r>
            <a:r>
              <a:rPr lang="en-US" dirty="0" smtClean="0"/>
              <a:t>; </a:t>
            </a:r>
            <a:r>
              <a:rPr lang="en-US" u="sng" dirty="0" smtClean="0">
                <a:solidFill>
                  <a:srgbClr val="FF0000"/>
                </a:solidFill>
              </a:rPr>
              <a:t>neglect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negligent treatment</a:t>
            </a:r>
            <a:r>
              <a:rPr lang="en-US" dirty="0" smtClean="0"/>
              <a:t>; </a:t>
            </a:r>
            <a:r>
              <a:rPr lang="en-US" u="sng" dirty="0" smtClean="0">
                <a:solidFill>
                  <a:srgbClr val="FF0000"/>
                </a:solidFill>
              </a:rPr>
              <a:t>emotional abuse</a:t>
            </a:r>
            <a:r>
              <a:rPr lang="en-US" dirty="0" smtClean="0"/>
              <a:t>; and </a:t>
            </a:r>
            <a:r>
              <a:rPr lang="en-US" u="sng" dirty="0" smtClean="0">
                <a:solidFill>
                  <a:srgbClr val="FF0000"/>
                </a:solidFill>
              </a:rPr>
              <a:t>exploitation</a:t>
            </a:r>
            <a:r>
              <a:rPr lang="en-US" dirty="0" smtClean="0"/>
              <a:t>. (WHO)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 جسماني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آزار جسمي كه به طور عمد توسط مراقبين كودك و يا والدين بر كودك اعمال شود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شدت كودك آزاري جسمي از متوسط تا شديد و كشنده متغير است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شدت صدمه بستگي به سن كودك دارد </a:t>
            </a: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قصد والدين از آزار جسمي كودكانشان عمدتاً ادب كردن آن‌ها است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BC6D04"/>
                </a:solidFill>
                <a:cs typeface="B Nazanin" pitchFamily="2" charset="-78"/>
              </a:rPr>
              <a:t>آزار رواني (سوء استفاده عاطفي)</a:t>
            </a:r>
            <a:endParaRPr lang="fa-IR" sz="32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رفتارهاي خصمانه يا بي‌تفاوتي والدين نسبت به كودك كه منجر به لطمه زدن به اعتماد به نفس او شود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طرد كردن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توهين كردن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تحقير كردن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ناديده گرفتن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منزوي كردن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وادار كردن كودك به انجام رفتار نامناسب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هر كاري كه در طول زمان موجب تهديد و ترس كودك شود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آزار جنسي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55699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200000"/>
              </a:lnSpc>
              <a:buNone/>
            </a:pPr>
            <a:endParaRPr lang="fa-IR" sz="2400" smtClean="0">
              <a:cs typeface="B Nazanin" pitchFamily="2" charset="-78"/>
            </a:endParaRPr>
          </a:p>
          <a:p>
            <a:pPr lvl="0" algn="ctr">
              <a:lnSpc>
                <a:spcPct val="200000"/>
              </a:lnSpc>
              <a:buNone/>
            </a:pPr>
            <a:r>
              <a:rPr lang="fa-IR" sz="2400" smtClean="0">
                <a:cs typeface="B Nazanin" pitchFamily="2" charset="-78"/>
              </a:rPr>
              <a:t>بهره </a:t>
            </a:r>
            <a:r>
              <a:rPr lang="fa-IR" sz="2400" dirty="0" smtClean="0">
                <a:cs typeface="B Nazanin" pitchFamily="2" charset="-78"/>
              </a:rPr>
              <a:t>كشي جنسي از كودك به منظور كسب رضايت جنسي توسط يك فرد بالغ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غفلت و بي‌توجهي</a:t>
            </a: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37931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بي‌توجهي نسبت به نيازهاي كودك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نظارت ناكافي بر كودك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ناتواني در محافظت از كودك در برابر خطرات، سرما، گرسنگي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هر گونه ناتواني در مراقبت از كودك بطوري‌كه منجر به بروز اختلال در سلامتي يا رشد او شود</a:t>
            </a: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رفتارهايي كه اغلب نشان دهنده كودك آزاري است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وقوع آسيب‌هاي پي در پي براي كودك 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كج خلقي 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زودرنجي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اعتماد به نفس پايين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تأخير غير قابل توضيح در رشد كودك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ناتواني در همراهي با ساير كودكان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احتياط و ترس از تماس با بزرگسالان</a:t>
            </a:r>
            <a:endParaRPr lang="en-US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</a:rPr>
              <a:t>رفتارهاي غير عادي كودك براي جلب توجه</a:t>
            </a:r>
            <a:endParaRPr lang="en-US" sz="2800" dirty="0" smtClean="0">
              <a:cs typeface="B Nazanin" pitchFamily="2" charset="-78"/>
            </a:endParaRPr>
          </a:p>
          <a:p>
            <a:pPr lvl="0"/>
            <a:r>
              <a:rPr lang="fa-IR" sz="2800" dirty="0" smtClean="0">
                <a:cs typeface="B Nazanin" pitchFamily="2" charset="-78"/>
              </a:rPr>
              <a:t>جستجوي محبت ديگران و علاقه شديد به آن‌ها 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غفلت از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كمبود وزن دارد و  از سنش كوچكتر به نظر مي‌رسد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هميشه گرسنه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تميز نگه داشته نمي‌شود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لباس مناسب نمي‌پوشد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درمان و مراقبت‌هاي دهان و دندان را دريافت نمي‌كند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آسيب‌هاي ناشي از سندرم تكان شديد كودك </a:t>
            </a: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96855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000" dirty="0" smtClean="0">
                <a:cs typeface="B Nazanin" pitchFamily="2" charset="-78"/>
              </a:rPr>
              <a:t>بالا انداختن كودك در هوا براي كودك اضطراب ايجاد مي‌كند</a:t>
            </a:r>
          </a:p>
          <a:p>
            <a:r>
              <a:rPr lang="fa-IR" sz="2000" dirty="0" smtClean="0">
                <a:cs typeface="B Nazanin" pitchFamily="2" charset="-78"/>
              </a:rPr>
              <a:t>ممكن است سبب حركت مغز و ساييدگي آن با ديواره جمجمه شود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آسيب‌هاي مغزي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كوري يك يا هر دو چشم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ناشنوايي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عقب ماندگي ذهني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فلج مغزي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صرع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اشكالات تكلم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اختلالات يادگيري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عوارض دیررس (ضعف حافظه، اشکال در دقت کردن، کندی اعمال حرکتی، ...) </a:t>
            </a:r>
          </a:p>
          <a:p>
            <a:pPr lvl="1"/>
            <a:r>
              <a:rPr lang="fa-IR" sz="2000" dirty="0" smtClean="0">
                <a:cs typeface="B Nazanin" pitchFamily="2" charset="-78"/>
              </a:rPr>
              <a:t> حتي مرگ كودك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آزار جسمي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19256" cy="43719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كبودي يا جاي شلاق روي بدن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كبودي‌هاي متعدد در مراحل گوناگون بهبودي و با شكل‌هاي غير عادي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جاي سوختگي در بدن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دررفتگي و شكستگي استخوان غير قابل توضيح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متفاوت بودن توضيحي كه كودك در مورد آسيب‌ها مي‌دهد با توضيح والدين و سرپرست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علائم ناشی </a:t>
            </a:r>
            <a:r>
              <a:rPr lang="fa-IR" sz="2800" b="1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از آسیب توسط ابزار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Content Placeholder 3" descr="8 di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786214" cy="55021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علائم نشان دهنده سوء رفتار جسمانی با کودک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5" name="Picture 4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3246304" cy="5434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رفتاري كودك آزاري: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بسيار خسته و بي‌توجه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از افراد خاصي مي‌ترسد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منزوي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تخيل غرق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اطلاعات يا رفتارهاي جنسي عجيب و غير عادي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به خودش آسيب مي‌رساند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مي‌گويد رازي دارد كه نمي‌تواند به كسي بگويد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نشانه‌هاي آزار جنسي كودك: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در نشستن و راه رفتن مشكل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لباس‌هاي زير كودك پاره، كثيف يا خوني است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اندام‌هاي تناسلي درد، تورم و سوزش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در اندام‌هاي تناسلي كبودي، زخم و خونريزي دارد 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هنگام ادرار يا مدفوع احساس درد دارد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كودك دچار بيماري‌هايي است كه از راه تماس جنسي منتقل مي‌شوند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46449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والدین رابطه كلامي خوبي با كودكان داشته باشند و حرف‌هاي آن‌ها را جدي بگيرند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هيچ وقت به كودك اصرار نكنند كه برخلاف ميل خودش به كسي محبت كند يا كسي را ببوسد، يا به زور در آغوش گرفته 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كودكاني كه براي جسم خود ارزش و احترام قائلند كمتر در خطر سوء استفاده‌ي جنسي قرار مي‌گيرند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</a:t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از سن 3 تا 4 سالگي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خصوصي بودن اندام هاي جنسي شامل پستان‌ها، باسن و اندام تناسلي را به كودك  آموزش داد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كودك بايد تا 5 سالگي كاملاً اين موضوع را درك كرده باشد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اين مفهوم بايد در كودكان تقويت شود كه بدن آن ها به خودشان تعلق دارد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در اين صورت كودكان براي جسم خود احترام قائل خواهند شد</a:t>
            </a:r>
            <a:r>
              <a:rPr lang="fa-IR" sz="2800" b="1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dirty="0" smtClean="0">
                <a:cs typeface="B Nazanin" pitchFamily="2" charset="-78"/>
              </a:rPr>
              <a:t>كودك بايد فرق بين دو جنس را بداند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مفهوم فضاي خصوصي و اندام خصوصي را درك كرده باشد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تفاوت خصوصي و سري را بفهمد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بتواند به راحتي با والدين يا فرد بزرگسال قابل اعتماد ديگري درباره جنسيت صحبت كند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نسبت به جنس خود عزت نفس داشته باشد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نام صحيح اعضاي بدن از جمله اعضاي تناسلي را بداند</a:t>
            </a:r>
          </a:p>
          <a:p>
            <a:pPr lvl="0"/>
            <a:r>
              <a:rPr lang="fa-IR" sz="2800" dirty="0" smtClean="0">
                <a:cs typeface="B Nazanin" pitchFamily="2" charset="-78"/>
              </a:rPr>
              <a:t> بداند بچه در شكم مادرش، در عضوي به نام رحم پرورش مي‌يابد 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آسيب‌هاي جنسي در كودكان چه بايد كرد؟</a:t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rgbClr val="BC6D04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تا سن 5-6 سالگي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>جملاتی برای گفت‌وگو با كودك در باره پيش‌گيري از سوءاستفاده جنسي </a:t>
            </a:r>
            <a:r>
              <a:rPr lang="en-US" sz="24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4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4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301608" cy="450059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به‌به! ببين چه بدن سالمي داري!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بدن تو خصوصي است و كسي نبايد از تو بخواهد كه به قسمت هاي خصوصي بدن تو نگاه كند يا به آن‌ها دست بزند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اگر مادر و پدرت به تو كمك كنند كه خودت را بشويي يا بخواهند با ديدن بدنت از سلامت آن مطمئن شوند اشكالي ندارد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صحبت كردن درباره‌ي مسائل خصوصي بايد در محل امن خانه و نزد والدين انجام شود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نام قسمت‌هاي خصوصي بدن دختران به كودكان دختر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واژن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كليتوريس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باسن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پستان‌ها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همان قسمت هايي كه با مايو مي‌پوشاني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2172"/>
            <a:ext cx="8208912" cy="442915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هرگز كودك در عصبانيت، بازي و يا به هر دليل ديگري تكان داده نشود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هرگز كودك به هوا پرتاب نشود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400" dirty="0" smtClean="0">
                <a:cs typeface="B Nazanin" pitchFamily="2" charset="-78"/>
              </a:rPr>
              <a:t>اگر كودك زياد گريه مي‌كند اقداماتي براي آرام كردن كودك انجام شود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سندرم تكان شديد كودكان چه بايد كرد؟   </a:t>
            </a:r>
            <a:endParaRPr lang="en-US" sz="28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18625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آلت تناسلي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بيضه‌ها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باسن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همان قسمت‌هايي كه با مايو مي‌پوشاني 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نام قسمت‌هاي خصوصي بدن پسران به كودكان پسر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فرمول "نه، برو، بگو" </a:t>
            </a:r>
            <a:endParaRPr lang="fa-IR" sz="2800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اگر كسي با دست زدن به بدن‌شان آن‌ها را ناراحت ‌كند بگويند،  "نه" سپس "بروند" يعني از فرد سوء استفاده كننده دور شوند و در نهايت اتفاقي را كه افتاده است "بگويند" 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در اكثر موارد سوء استفاده جنسي از كودكان،  فرد سوء استفاده كننده آشنا است</a:t>
            </a:r>
            <a:endParaRPr lang="en-US" sz="24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براي تمرين اين موضوع از بازي نقش استفاده شود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مثلاً بگوييد اگر كسي در مدرسه خواست لباس زير تو را ببيند  يا تو را در آغوش بگيرد و ببوسد چه كار مي‌كني؟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مفهوم سري بودن و خصوصي بودن به كودك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سر يا راز </a:t>
            </a:r>
            <a:r>
              <a:rPr lang="fa-IR" sz="2400" dirty="0" smtClean="0">
                <a:cs typeface="B Nazanin" pitchFamily="2" charset="-78"/>
              </a:rPr>
              <a:t>چيزي است كه همه كس اجازه ندارد از آن آگاهي داشته باشد و نبايد آن را براي كسي بازگو كرد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موضوع </a:t>
            </a:r>
            <a:r>
              <a:rPr lang="fa-IR" sz="2400" b="1" dirty="0" smtClean="0">
                <a:cs typeface="B Nazanin" pitchFamily="2" charset="-78"/>
              </a:rPr>
              <a:t>خصوصي</a:t>
            </a:r>
            <a:r>
              <a:rPr lang="fa-IR" sz="2400" dirty="0" smtClean="0">
                <a:cs typeface="B Nazanin" pitchFamily="2" charset="-78"/>
              </a:rPr>
              <a:t> يعني موضوعي كه دسترسي به آن محدود است، هر خانواده مسائل خصوصي خود را دارد اما آن را با خانواده هاي ديگر در ميان نمي‌گذارد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اعضاي خصوصي بدن هم چنين وضعي دارند، همه آدم ها در بدن خود اعضاي خصوصي دارند ولي هر كس فقط مي تواند به اعضاي خصوصي بدن خود دسترسي داشته باشد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مثالي براي درك مفهوم خصوصي بودن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75252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همه از توالت استفاده مي كنند، اين اطلاعات راز نيست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اين كار را تنها انجام مي‌دهيم، پس اين كار خصوصي است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هيچ كس به فردي كه به توالت مي‌رود نمي‌خندد و او را مسخره نمي‌كند 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اين كار  امري عادي است و همه آن را انجام مي‌دهند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براي محدود كردن دسترسي ديگران به توالت از در استفاده مي‌كنيم 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براي محدود كردن دسترسي ديگران به اعضاي خصوصي بدن نيز از لباس استفاده مي‌كنيم  </a:t>
            </a:r>
            <a:endParaRPr lang="en-US" sz="28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نقش بازي کردن با کودکان برای آموزش مفهوم خصوصي بودن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چند جمله ساده به كودك بياموزيد تا اگر يك دوست يا غريبه خواست به مسائل خصوصي او دسترسي پيدا كند او بتواند آن ها را به زبان بياورد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از او سوال کنید: اگر دوستت از تو خواست كه اعضاي خصوصي بدنت را به او نشان بدهي، به او چه مي‌گويي؟ 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به او مي‌گويي "بدن من خصوصي است"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اگر دوستت پرسيد ... يعني چه؟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به او مي گويي "در اين باره از پدر و مادر خودت سؤال كن"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”جوابش خيلي پيچيده است بايد از پدر و مادرت سؤال كني"</a:t>
            </a:r>
            <a:endParaRPr lang="en-US" sz="2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آموزش رفتارهايي كه حاكي از سوءاستفاده جنسي است به كودكان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568952" cy="430053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كسي مي‌خواهد بي‌دليل به بدن او نگاه كند يا دست بزند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فرد بزرگ‌تر يا قوي‌تري (چه بچه و چه بزرگسال) از او مي‌خواهد كاري بكند كه مايل نيست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كسي از او مي خواهد كه رفتار خاصي را به صورت راز نگه دارد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علائم هشدار دهنده سوء استفاده جنسي در كودكان</a:t>
            </a: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تغيير در روحيه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خشمگيني بدون علت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رفتار هاي اسرارآميز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تغيير در رفتار‌هاي اجتماعي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 منزوي شدن </a:t>
            </a: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دور شدن از دوستان و خانواده</a:t>
            </a: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کسانی که بیشتر مرتکب کودک آزاری جسمی می شوند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br>
              <a:rPr lang="fa-IR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75% موارد والدین بخصوص مادر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15% سایر بستگان 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10% مراقبین کودک مثل پرستار کودک 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endParaRPr lang="fa-IR" sz="2800" dirty="0" smtClean="0"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ریسک فاکتورهای کودک آزاری 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معمولاً این والدین خود در کودکی مورد کودک آزاری قرار گرفته اند و این الگوی رفتاری را آموخته اند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سابقه بیماری روانی یا جسمی در والدین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اعتیاد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ناتوانی در نگه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داری و مراقبت از کودک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تک سرپرستی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بارداری ناخواسته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 کودکانی که بیشتر در معرض کودک آزاری جسمی هستند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نارس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عقب مانده ذهنی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معلول جسمی</a:t>
            </a:r>
            <a:r>
              <a:rPr lang="en-US" sz="2800" dirty="0" smtClean="0">
                <a:cs typeface="B Nazanin" pitchFamily="2" charset="-78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پرتحرک و بیش فعال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زیاد گریه می کنند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بهانه گیر و لجباز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نامشروع و ناخواسته </a:t>
            </a:r>
          </a:p>
          <a:p>
            <a:pPr>
              <a:buFont typeface="Arial" charset="0"/>
              <a:buChar char="•"/>
            </a:pPr>
            <a:r>
              <a:rPr lang="fa-IR" sz="2800" dirty="0" smtClean="0">
                <a:cs typeface="B Nazanin" pitchFamily="2" charset="-78"/>
              </a:rPr>
              <a:t>کودکان با جنسیت غیر دلخواه خانواده </a:t>
            </a:r>
          </a:p>
          <a:p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اجسام خارجي در بيني و گوش 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pic>
        <p:nvPicPr>
          <p:cNvPr id="4" name="Picture 3" descr="3 d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3966633" cy="33268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1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ویژگی های خانواده که احتمال کودک آزاری را بالا می برد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وضعیت اجتماعی و اقتصادی پایین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خانواده های شلوغ و پر جمعیت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بروز استرس حاد در خانواده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وجود سابقه خشونت و کودک آزاری در اعضای خانواده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منزوی بودن خانوده در اجتماع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en-US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24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ویژگی های اجتماع و جامعه که کودک آزاری جسمی را بیشتر می کند </a:t>
            </a:r>
            <a:r>
              <a:rPr lang="fa-IR" sz="2400" dirty="0" smtClean="0"/>
              <a:t/>
            </a:r>
            <a:br>
              <a:rPr lang="fa-IR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114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عدم وجود قوانین مراقبت از کودک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وجود خشونت های سازمان یافته مانند جنگ، جرم، جنایت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مقبولیت خشونت در جامعه و ارائه آن در وسایل ارتباط جمعی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کاهش یافتن ارزش کودکان 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Nazanin" pitchFamily="2" charset="-78"/>
              </a:rPr>
              <a:t>نابرابری های اجتماعی </a:t>
            </a:r>
          </a:p>
          <a:p>
            <a:pPr>
              <a:lnSpc>
                <a:spcPct val="150000"/>
              </a:lnSpc>
            </a:pPr>
            <a:endParaRPr lang="en-US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مواردی که در پیشگیری از کودک آزاری موثرند</a:t>
            </a:r>
            <a:endParaRPr lang="en-US" sz="2800" b="1" dirty="0" smtClean="0">
              <a:solidFill>
                <a:srgbClr val="BC6D04"/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6434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200" dirty="0" smtClean="0">
                <a:solidFill>
                  <a:schemeClr val="dk1"/>
                </a:solidFill>
                <a:cs typeface="B Nazanin" pitchFamily="2" charset="-78"/>
              </a:rPr>
              <a:t>برگزاری کارگاه های آموزشی و جلسات مشاوره برای زوجین جوان و والدین در مورد: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solidFill>
                  <a:schemeClr val="dk1"/>
                </a:solidFill>
                <a:cs typeface="B Nazanin" pitchFamily="2" charset="-78"/>
              </a:rPr>
              <a:t> خصوصیاتی که والدین باید برای رشد و پرورش فرزندشان در آینده داشته باشند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خصوصیات و ویژگی های عادی و غیرعادی کودکان و نحوه برخورد با آن ها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solidFill>
                  <a:schemeClr val="dk1"/>
                </a:solidFill>
                <a:cs typeface="B Nazanin" pitchFamily="2" charset="-78"/>
              </a:rPr>
              <a:t>تعلیم و تربیت کودک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تفهیم این نکته به زبان ساده به والدین که فرزند جزء مایملک انسان نیست و نمی توان بطور دلخواه با او رفتار کرد و او را مورد آزار قرار داد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مشخص کردن حق والدین بر فرزندان و بالعکس</a:t>
            </a:r>
            <a:endParaRPr lang="en-US" sz="18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200" dirty="0" smtClean="0">
                <a:solidFill>
                  <a:schemeClr val="dk1"/>
                </a:solidFill>
                <a:cs typeface="B Nazanin" pitchFamily="2" charset="-78"/>
              </a:rPr>
              <a:t>تأسیس و تقویت مراکز مشاوره خانواده تا والدین در صورت نیاز بتوانند برای دریافت اطلاعات لازم به آن ها مراجعه کنند </a:t>
            </a:r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428604"/>
            <a:ext cx="1020256" cy="8572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</a:br>
            <a:r>
              <a:rPr lang="fa-IR" sz="36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در صورت مشاهده كودك آزاري چه بايد كرد؟ </a:t>
            </a:r>
            <a:r>
              <a:rPr lang="en-US" dirty="0" smtClean="0">
                <a:solidFill>
                  <a:srgbClr val="BC6D04"/>
                </a:solidFill>
              </a:rPr>
              <a:t/>
            </a:r>
            <a:br>
              <a:rPr lang="en-US" dirty="0" smtClean="0">
                <a:solidFill>
                  <a:srgbClr val="BC6D04"/>
                </a:solidFill>
              </a:rPr>
            </a:br>
            <a:endParaRPr lang="fa-IR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1435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برگزاری جلسات مشاوره برای والدین در زمینه: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تعلیم و تربیت کودک</a:t>
            </a:r>
            <a:endParaRPr lang="en-US" sz="1800" dirty="0" smtClean="0">
              <a:cs typeface="B Nazanin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مراحل رشد و تكامل كودك و رفتار مناسب با او در هر مرحله خصوصیاتی که والدین باید برای رشد و پرورش فرزندشان داشته باشند </a:t>
            </a: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صحبت در باره نگراني‌هاي والدين</a:t>
            </a:r>
            <a:endParaRPr lang="en-US" sz="1800" dirty="0" smtClean="0">
              <a:cs typeface="B Nazanin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1800" dirty="0" smtClean="0">
                <a:cs typeface="B Nazanin" pitchFamily="2" charset="-78"/>
              </a:rPr>
              <a:t>به والدين كمك شود تا روابط مثبتي با كودكانشان برقرار كنند</a:t>
            </a:r>
            <a:endParaRPr lang="en-US" sz="18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نه گفتن به كودكان آموزش داده شود 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والدين نيازمند كمك به مراكز حمايتي معرفي شوند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موارد احتمالي كودك آزاري گزارش شود</a:t>
            </a:r>
            <a:endParaRPr lang="en-US" sz="2200" dirty="0" smtClean="0"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شرايط لازم براي آموزش كاركنان در زمينه پيشگيري و كنترل كودك آزاري فراهم شود</a:t>
            </a:r>
            <a:endParaRPr lang="en-US" sz="22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BC6D04"/>
                </a:solidFill>
                <a:latin typeface="+mn-lt"/>
                <a:ea typeface="+mn-ea"/>
                <a:cs typeface="B Nazanin" pitchFamily="2" charset="-78"/>
              </a:rPr>
              <a:t>فيلم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  <a:hlinkClick r:id="rId2" action="ppaction://hlinkfile"/>
              </a:rPr>
              <a:t>عينك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r>
              <a:rPr lang="fa-IR" sz="2800" dirty="0" smtClean="0">
                <a:cs typeface="B Nazanin" pitchFamily="2" charset="-78"/>
                <a:hlinkClick r:id="rId3" action="ppaction://hlinkfile"/>
              </a:rPr>
              <a:t>فيلم خشن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4" action="ppaction://hlinkfile"/>
              </a:rPr>
              <a:t>آزار حيوانات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5" action="ppaction://hlinkfile"/>
              </a:rPr>
              <a:t>افتادن وسايل روي كودك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6" action="ppaction://hlinkfile"/>
              </a:rPr>
              <a:t>بازي با حيوانات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7" action="ppaction://hlinkfile"/>
              </a:rPr>
              <a:t>تنها در خانه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8" action="ppaction://hlinkfile"/>
              </a:rPr>
              <a:t>ته سيگار 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800" dirty="0" smtClean="0">
                <a:cs typeface="B Nazanin" pitchFamily="2" charset="-78"/>
                <a:hlinkClick r:id="rId9" action="ppaction://hlinkfile"/>
              </a:rPr>
              <a:t>ربوده شدن كودكان 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2143116"/>
            <a:ext cx="3143272" cy="180818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B Nazanin" pitchFamily="2" charset="-78"/>
              </a:rPr>
              <a:t>همه آسیب ها قابل پیشگیری هستند </a:t>
            </a:r>
          </a:p>
        </p:txBody>
      </p:sp>
      <p:pic>
        <p:nvPicPr>
          <p:cNvPr id="4" name="Content Placeholder 3" descr="jeld morabian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4950275" cy="6264696"/>
          </a:xfrm>
          <a:ln>
            <a:solidFill>
              <a:schemeClr val="accent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65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اجسامي که کودک دوست د ارد داخل گوش يا بيني‌اش فرو كند</a:t>
            </a: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rgbClr val="BC6D04"/>
                </a:solidFill>
                <a:cs typeface="B Nazanin" pitchFamily="2" charset="-78"/>
              </a:rPr>
            </a:br>
            <a:endParaRPr lang="fa-IR" sz="2800" b="1" dirty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24847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دانه‌هاي تسبيح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جواهرات بدلي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دستمال كاغذي</a:t>
            </a:r>
          </a:p>
          <a:p>
            <a:pPr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 دانه‌هاي گياهان و حبوبات </a:t>
            </a:r>
          </a:p>
          <a:p>
            <a:pPr algn="just">
              <a:lnSpc>
                <a:spcPct val="200000"/>
              </a:lnSpc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BC6D04"/>
                </a:solidFill>
                <a:cs typeface="B Nazanin" pitchFamily="2" charset="-78"/>
              </a:rPr>
              <a:t>علائم شايع وجود اجسام خارجي در گوش و بيني </a:t>
            </a:r>
            <a:endParaRPr lang="fa-IR" sz="2800" b="1" dirty="0">
              <a:solidFill>
                <a:srgbClr val="BC6D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در اكثر موارد خود كودك وجود جسم خارجي را به والدين اطلاع مي‌دهد</a:t>
            </a:r>
          </a:p>
          <a:p>
            <a:r>
              <a:rPr lang="fa-IR" sz="2800" dirty="0" smtClean="0">
                <a:cs typeface="B Nazanin" pitchFamily="2" charset="-78"/>
              </a:rPr>
              <a:t> يكي از علائم شايع وجود اجسام خارجي، درد و ترشح مزمن است </a:t>
            </a:r>
          </a:p>
          <a:p>
            <a:r>
              <a:rPr lang="fa-IR" sz="2800" dirty="0" smtClean="0">
                <a:cs typeface="B Nazanin" pitchFamily="2" charset="-78"/>
              </a:rPr>
              <a:t>اغلب اين ترشح بدبو است</a:t>
            </a:r>
          </a:p>
          <a:p>
            <a:r>
              <a:rPr lang="fa-IR" sz="2800" dirty="0" smtClean="0">
                <a:cs typeface="B Nazanin" pitchFamily="2" charset="-78"/>
              </a:rPr>
              <a:t>سرماخوردگي ادامه دار</a:t>
            </a:r>
          </a:p>
          <a:p>
            <a:r>
              <a:rPr lang="fa-IR" sz="2800" dirty="0" smtClean="0">
                <a:cs typeface="B Nazanin" pitchFamily="2" charset="-78"/>
              </a:rPr>
              <a:t>ممكن است جسم خارجي بدون علامت بوده و بطور اتفاقي هنگام لباس پوشاندن و يا استحمام كودك به آن توجه شود</a:t>
            </a: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41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BC6D04"/>
                </a:solidFill>
                <a:cs typeface="B Nazanin" pitchFamily="2" charset="-78"/>
              </a:rPr>
              <a:t>براي پيشگيري از ورود جسم خارجي در گوش و بيني كودك چه بايد كرد؟ </a:t>
            </a:r>
            <a:endParaRPr lang="en-US" sz="2400" dirty="0" smtClean="0">
              <a:solidFill>
                <a:srgbClr val="BC6D04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24847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رعایت اصول ايمني مربوط به اسباب بازي‌ها</a:t>
            </a:r>
            <a:endParaRPr lang="en-US" sz="2800" dirty="0" smtClean="0">
              <a:cs typeface="B Nazanin" pitchFamily="2" charset="-78"/>
            </a:endParaRPr>
          </a:p>
          <a:p>
            <a:pPr lvl="0">
              <a:lnSpc>
                <a:spcPct val="200000"/>
              </a:lnSpc>
            </a:pPr>
            <a:r>
              <a:rPr lang="fa-IR" sz="2800" dirty="0" smtClean="0">
                <a:cs typeface="B Nazanin" pitchFamily="2" charset="-78"/>
              </a:rPr>
              <a:t>اجسام كوچك، انواع اسباب بازي‌‌هايي كه قطعات كوچك دارند، تسبيح، جواهرات بدلي از دسترس كودكان دور باشند</a:t>
            </a:r>
            <a:endParaRPr lang="en-US" sz="2800" dirty="0" smtClean="0">
              <a:cs typeface="B Nazanin" pitchFamily="2" charset="-78"/>
            </a:endParaRPr>
          </a:p>
          <a:p>
            <a:pPr algn="ctr">
              <a:lnSpc>
                <a:spcPct val="200000"/>
              </a:lnSpc>
              <a:buNone/>
            </a:pPr>
            <a:endParaRPr lang="fa-IR" sz="28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C58-C6E1-46A1-A28E-4ED601E90704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3314</Words>
  <Application>Microsoft Office PowerPoint</Application>
  <PresentationFormat>On-screen Show (4:3)</PresentationFormat>
  <Paragraphs>442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سندرم تكان شديد كودك   </vt:lpstr>
      <vt:lpstr>زمان‌هايي كه  سندرم تكان شديد كودك اتفاق مي‌افتد</vt:lpstr>
      <vt:lpstr>آسيب‌هاي ناشي از سندرم تكان شديد كودك  </vt:lpstr>
      <vt:lpstr>براي پيشگيري از سندرم تكان شديد كودكان چه بايد كرد؟   </vt:lpstr>
      <vt:lpstr>   اجسام خارجي در بيني و گوش     </vt:lpstr>
      <vt:lpstr>   اجسامي که کودک دوست د ارد داخل گوش يا بيني‌اش فرو كند    </vt:lpstr>
      <vt:lpstr>علائم شايع وجود اجسام خارجي در گوش و بيني </vt:lpstr>
      <vt:lpstr>براي پيشگيري از ورود جسم خارجي در گوش و بيني كودك چه بايد كرد؟ </vt:lpstr>
      <vt:lpstr>در صورت وجود جسم خارجي در گوش چه بايد كرد؟ </vt:lpstr>
      <vt:lpstr>در صورت وجود جسم خارجي در بيني چه بايد كرد؟ </vt:lpstr>
      <vt:lpstr>پس از خارج كردن جسم خارجي چه بايد كرد؟ </vt:lpstr>
      <vt:lpstr>سوختگی پوشک بچه</vt:lpstr>
      <vt:lpstr>  براي پيشگيري از سوختگي پوشك بچه چه بايد كرد؟   </vt:lpstr>
      <vt:lpstr>   در صورتي كه كودك دچار سوختگي پوشك شد چه بايد كرد؟    </vt:lpstr>
      <vt:lpstr>گير كردن انگشتان کودک لای در</vt:lpstr>
      <vt:lpstr>گير كردن انگشتان کودک لای در</vt:lpstr>
      <vt:lpstr>گير كردن انگشت چگونه اتفاق مي‌افتد؟ </vt:lpstr>
      <vt:lpstr>برای مراقبت از  انگشت کودک چه بايد كرد؟ </vt:lpstr>
      <vt:lpstr>آسیب ديدن کودک با شیشه </vt:lpstr>
      <vt:lpstr>آسیب ديدن کودک با شیشه </vt:lpstr>
      <vt:lpstr>برای پیشگیری از آسیب ديدن کودک با شیشه چه باید کرد؟ </vt:lpstr>
      <vt:lpstr>  گزيدگي‌ها  </vt:lpstr>
      <vt:lpstr> گزش توسط سگ و گربه </vt:lpstr>
      <vt:lpstr>گزش توسط انسان</vt:lpstr>
      <vt:lpstr>مارگزيدگي</vt:lpstr>
      <vt:lpstr>گزش توسط حشرات نيش‌دار</vt:lpstr>
      <vt:lpstr>براي پيشگيري از گزيدگي چه بايد كرد؟ </vt:lpstr>
      <vt:lpstr>    در صورتي كه كودك دچار  گزيدگي شد چه بايد كرد؟     </vt:lpstr>
      <vt:lpstr>كودك آزاري (child abuse ) </vt:lpstr>
      <vt:lpstr>تعريف :كودك آزاري </vt:lpstr>
      <vt:lpstr>اپيدميولو‍‍‍ژي</vt:lpstr>
      <vt:lpstr>Child abuse</vt:lpstr>
      <vt:lpstr>آزار جسماني</vt:lpstr>
      <vt:lpstr>آزار رواني (سوء استفاده عاطفي)</vt:lpstr>
      <vt:lpstr>آزار جنسي</vt:lpstr>
      <vt:lpstr>غفلت و بي‌توجهي</vt:lpstr>
      <vt:lpstr>  رفتارهايي كه اغلب نشان دهنده كودك آزاري است   </vt:lpstr>
      <vt:lpstr>نشانه‌هاي غفلت از كودك:  </vt:lpstr>
      <vt:lpstr>نشانه‌هاي آزار جسمي كودك:  </vt:lpstr>
      <vt:lpstr>علائم ناشی از آسیب توسط ابزار </vt:lpstr>
      <vt:lpstr>علائم نشان دهنده سوء رفتار جسمانی با کودک </vt:lpstr>
      <vt:lpstr>نشانه‌هاي رفتاري كودك آزاري:  </vt:lpstr>
      <vt:lpstr>نشانه‌هاي آزار جنسي كودك:  </vt:lpstr>
      <vt:lpstr>براي پيشگيري از آسيب‌هاي جنسي در كودكان چه بايد كرد؟  </vt:lpstr>
      <vt:lpstr>براي پيشگيري از آسيب‌هاي جنسي در كودكان چه بايد كرد؟  از سن 3 تا 4 سالگي </vt:lpstr>
      <vt:lpstr>براي پيشگيري از آسيب‌هاي جنسي در كودكان چه بايد كرد؟  تا سن 5-6 سالگي </vt:lpstr>
      <vt:lpstr> جملاتی برای گفت‌وگو با كودك در باره پيش‌گيري از سوءاستفاده جنسي  </vt:lpstr>
      <vt:lpstr>آموزش نام قسمت‌هاي خصوصي بدن دختران به كودكان دختر</vt:lpstr>
      <vt:lpstr>آموزش نام قسمت‌هاي خصوصي بدن پسران به كودكان پسر</vt:lpstr>
      <vt:lpstr>فرمول "نه، برو، بگو" </vt:lpstr>
      <vt:lpstr>آموزش مفهوم سري بودن و خصوصي بودن به كودك</vt:lpstr>
      <vt:lpstr>مثالي براي درك مفهوم خصوصي بودن</vt:lpstr>
      <vt:lpstr>نقش بازي کردن با کودکان برای آموزش مفهوم خصوصي بودن  </vt:lpstr>
      <vt:lpstr> آموزش رفتارهايي كه حاكي از سوءاستفاده جنسي است به كودكان  </vt:lpstr>
      <vt:lpstr>علائم هشدار دهنده سوء استفاده جنسي در كودكان</vt:lpstr>
      <vt:lpstr>کسانی که بیشتر مرتکب کودک آزاری جسمی می شوند  </vt:lpstr>
      <vt:lpstr>ریسک فاکتورهای کودک آزاری </vt:lpstr>
      <vt:lpstr>  کودکانی که بیشتر در معرض کودک آزاری جسمی هستند </vt:lpstr>
      <vt:lpstr> ویژگی های خانواده که احتمال کودک آزاری را بالا می برد  </vt:lpstr>
      <vt:lpstr> ویژگی های اجتماع و جامعه که کودک آزاری جسمی را بیشتر می کند  </vt:lpstr>
      <vt:lpstr>مواردی که در پیشگیری از کودک آزاری موثرند</vt:lpstr>
      <vt:lpstr> در صورت مشاهده كودك آزاري چه بايد كرد؟  </vt:lpstr>
      <vt:lpstr>فيلم </vt:lpstr>
      <vt:lpstr>همه آسیب ها قابل پیشگیری هستند 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بچه‌هاي كوچك، حوادث بزرگ </dc:title>
  <dc:creator>abolghasemi-n</dc:creator>
  <cp:lastModifiedBy>Dr-Pakdaman</cp:lastModifiedBy>
  <cp:revision>684</cp:revision>
  <dcterms:created xsi:type="dcterms:W3CDTF">2014-06-15T06:31:52Z</dcterms:created>
  <dcterms:modified xsi:type="dcterms:W3CDTF">2014-12-21T19:39:33Z</dcterms:modified>
</cp:coreProperties>
</file>